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30B6-84F1-FEEB-FED9-90FEDF3401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546A37-274F-C850-A17B-101988B76C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59E0A2-60C3-2ED9-91EF-C4B3C20C4793}"/>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5" name="Footer Placeholder 4">
            <a:extLst>
              <a:ext uri="{FF2B5EF4-FFF2-40B4-BE49-F238E27FC236}">
                <a16:creationId xmlns:a16="http://schemas.microsoft.com/office/drawing/2014/main" id="{B02B3FAE-E81D-CB36-BC3B-C10EF700E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5EA55-73A4-AD71-7665-8BC491AB0E7E}"/>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99258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170A-B319-B36A-C76C-F271C75BE1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9CC068-FBCB-0D1B-80A7-C5BCCFFA4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F4A2B2-7346-5666-FC21-CFED2A5E007C}"/>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5" name="Footer Placeholder 4">
            <a:extLst>
              <a:ext uri="{FF2B5EF4-FFF2-40B4-BE49-F238E27FC236}">
                <a16:creationId xmlns:a16="http://schemas.microsoft.com/office/drawing/2014/main" id="{33F1DD43-B79C-9488-470E-ADB4AC6B9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42239-76F8-6060-0286-AD96211C507D}"/>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2297804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A4548-2075-CC82-4E34-0031028196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527024-5C44-0DBC-12C1-464C2FCFA1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FE1F4-1A7D-B9D7-1AF5-0C061B04A327}"/>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5" name="Footer Placeholder 4">
            <a:extLst>
              <a:ext uri="{FF2B5EF4-FFF2-40B4-BE49-F238E27FC236}">
                <a16:creationId xmlns:a16="http://schemas.microsoft.com/office/drawing/2014/main" id="{BABA9F07-79AC-9865-CBA3-AD1EFBC631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B3A09-E07F-61BE-51E3-7DE14094A158}"/>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2213754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33C9-1EAB-2633-1959-3A0CC76923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1CAC4-1970-7A03-EC0C-84F731AD71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DB6836-9A4F-73FD-EFF1-8B03E6FB8F11}"/>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5" name="Footer Placeholder 4">
            <a:extLst>
              <a:ext uri="{FF2B5EF4-FFF2-40B4-BE49-F238E27FC236}">
                <a16:creationId xmlns:a16="http://schemas.microsoft.com/office/drawing/2014/main" id="{3EB786C7-488E-8AC4-A887-17E41A7D7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BF017E-22A2-5D6F-502E-BA1ABAF1FEA0}"/>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1975130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70FB-7FEC-566C-DE97-11252303E1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981D08-1CD0-6F44-2468-352484479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99D266-25E6-CECE-A644-F9E542B55C8B}"/>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5" name="Footer Placeholder 4">
            <a:extLst>
              <a:ext uri="{FF2B5EF4-FFF2-40B4-BE49-F238E27FC236}">
                <a16:creationId xmlns:a16="http://schemas.microsoft.com/office/drawing/2014/main" id="{25994F48-7B89-7563-749C-9FBA3CAF2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3C0006-3DB9-8F54-BB09-FB1283581BB6}"/>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245857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5859-4FFB-EB9E-8918-C774FF4E2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2BBBAA-200F-DC7D-B8F8-10220163B4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35BE0D-7B25-41C3-A56D-FF9F007CC3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E1835-998A-50E2-E2C1-935830C5A942}"/>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6" name="Footer Placeholder 5">
            <a:extLst>
              <a:ext uri="{FF2B5EF4-FFF2-40B4-BE49-F238E27FC236}">
                <a16:creationId xmlns:a16="http://schemas.microsoft.com/office/drawing/2014/main" id="{BBF1FE2A-89F6-43AA-0975-B9144DA389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CF7788-0255-8B8D-51BA-93A8E4EDBF8B}"/>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2352609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25E3-930C-4AA6-FFDA-94D4C14E9E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3020B0-FE0D-21F9-4EC2-5C2C729278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8CB444-7B0F-C162-95B5-FB03E77EE1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28F7AD-6F6B-BA80-6D33-00E9427F44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23B053-E1CA-6AC2-3002-1803E75662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22EB43-DAB0-1B07-0982-B88D7CAD4EA7}"/>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8" name="Footer Placeholder 7">
            <a:extLst>
              <a:ext uri="{FF2B5EF4-FFF2-40B4-BE49-F238E27FC236}">
                <a16:creationId xmlns:a16="http://schemas.microsoft.com/office/drawing/2014/main" id="{71997256-811A-EF9C-C19F-64640D5E9A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34F832-3746-2D27-E1D0-1F533A90E68A}"/>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3779767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4705-3856-6889-6819-0AAB821862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C5F19D-0BF9-50E6-E85B-33405BD7BB57}"/>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4" name="Footer Placeholder 3">
            <a:extLst>
              <a:ext uri="{FF2B5EF4-FFF2-40B4-BE49-F238E27FC236}">
                <a16:creationId xmlns:a16="http://schemas.microsoft.com/office/drawing/2014/main" id="{9F4B1FE7-DDB1-8950-ACB0-8072A646D1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352678-0BAD-065F-70A1-4F37FCFC88B2}"/>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79087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DB3AEC-8814-5240-DD17-B5E57067DE58}"/>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3" name="Footer Placeholder 2">
            <a:extLst>
              <a:ext uri="{FF2B5EF4-FFF2-40B4-BE49-F238E27FC236}">
                <a16:creationId xmlns:a16="http://schemas.microsoft.com/office/drawing/2014/main" id="{10357C65-866C-CAB9-BF5D-40BDD366DC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8B1F66-AA23-070A-01FB-7713C12F02E6}"/>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2973485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0C54E-108D-08EF-E94C-F6A074485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167013-623C-F945-C355-B5BC1908E3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0B9BA1-6D06-791A-06F4-B5DF5D0A5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0D2B15-BB9A-F88A-9C2F-506A57616D87}"/>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6" name="Footer Placeholder 5">
            <a:extLst>
              <a:ext uri="{FF2B5EF4-FFF2-40B4-BE49-F238E27FC236}">
                <a16:creationId xmlns:a16="http://schemas.microsoft.com/office/drawing/2014/main" id="{9A2669B1-6B4D-D13E-F65A-5B70769747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E285E6-6B29-2CE9-DD9A-BECDA20DF6B2}"/>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3343397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745A-16DF-7470-7B3A-A2D5A7DB4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DC5C6E-D4B5-6000-F99A-8F507F3AB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51274E-1934-DB1E-0B36-98F8152B9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1B871-18D8-2245-56D0-493C7B28151F}"/>
              </a:ext>
            </a:extLst>
          </p:cNvPr>
          <p:cNvSpPr>
            <a:spLocks noGrp="1"/>
          </p:cNvSpPr>
          <p:nvPr>
            <p:ph type="dt" sz="half" idx="10"/>
          </p:nvPr>
        </p:nvSpPr>
        <p:spPr/>
        <p:txBody>
          <a:bodyPr/>
          <a:lstStyle/>
          <a:p>
            <a:fld id="{F7FB9E2B-57F5-4A8D-96A3-20B1CA8BAD03}" type="datetimeFigureOut">
              <a:rPr lang="en-US" smtClean="0"/>
              <a:t>5/29/2023</a:t>
            </a:fld>
            <a:endParaRPr lang="en-US"/>
          </a:p>
        </p:txBody>
      </p:sp>
      <p:sp>
        <p:nvSpPr>
          <p:cNvPr id="6" name="Footer Placeholder 5">
            <a:extLst>
              <a:ext uri="{FF2B5EF4-FFF2-40B4-BE49-F238E27FC236}">
                <a16:creationId xmlns:a16="http://schemas.microsoft.com/office/drawing/2014/main" id="{F261B624-AA70-FEB7-1407-932797B62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4F408-AD3F-6855-536A-F2B01BED7EA3}"/>
              </a:ext>
            </a:extLst>
          </p:cNvPr>
          <p:cNvSpPr>
            <a:spLocks noGrp="1"/>
          </p:cNvSpPr>
          <p:nvPr>
            <p:ph type="sldNum" sz="quarter" idx="12"/>
          </p:nvPr>
        </p:nvSpPr>
        <p:spPr/>
        <p:txBody>
          <a:bodyPr/>
          <a:lstStyle/>
          <a:p>
            <a:fld id="{00F7E2BF-39C0-44B4-B289-D0698C08902A}" type="slidenum">
              <a:rPr lang="en-US" smtClean="0"/>
              <a:t>‹#›</a:t>
            </a:fld>
            <a:endParaRPr lang="en-US"/>
          </a:p>
        </p:txBody>
      </p:sp>
    </p:spTree>
    <p:extLst>
      <p:ext uri="{BB962C8B-B14F-4D97-AF65-F5344CB8AC3E}">
        <p14:creationId xmlns:p14="http://schemas.microsoft.com/office/powerpoint/2010/main" val="1797781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C28C4-D210-2E97-E5F4-67471F254E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9883E1-8B76-7BE0-EF12-EC85D24C8F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ECB5E-9145-CC9B-1239-81A72482D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FB9E2B-57F5-4A8D-96A3-20B1CA8BAD03}" type="datetimeFigureOut">
              <a:rPr lang="en-US" smtClean="0"/>
              <a:t>5/29/2023</a:t>
            </a:fld>
            <a:endParaRPr lang="en-US"/>
          </a:p>
        </p:txBody>
      </p:sp>
      <p:sp>
        <p:nvSpPr>
          <p:cNvPr id="5" name="Footer Placeholder 4">
            <a:extLst>
              <a:ext uri="{FF2B5EF4-FFF2-40B4-BE49-F238E27FC236}">
                <a16:creationId xmlns:a16="http://schemas.microsoft.com/office/drawing/2014/main" id="{282BCC65-0700-B984-7A81-67A0D2A5A3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98F702-792F-B751-CE33-603D2E07EF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F7E2BF-39C0-44B4-B289-D0698C08902A}" type="slidenum">
              <a:rPr lang="en-US" smtClean="0"/>
              <a:t>‹#›</a:t>
            </a:fld>
            <a:endParaRPr lang="en-US"/>
          </a:p>
        </p:txBody>
      </p:sp>
    </p:spTree>
    <p:extLst>
      <p:ext uri="{BB962C8B-B14F-4D97-AF65-F5344CB8AC3E}">
        <p14:creationId xmlns:p14="http://schemas.microsoft.com/office/powerpoint/2010/main" val="921568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github.com/aryank34/Microsoft-GitHub-Copilot-Hackathon.git"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aryank34/Microsoft-GitHub-Copilot-Hackathon.git"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72D2-568F-A34D-2F67-307954EFA7DE}"/>
              </a:ext>
            </a:extLst>
          </p:cNvPr>
          <p:cNvSpPr>
            <a:spLocks noGrp="1"/>
          </p:cNvSpPr>
          <p:nvPr>
            <p:ph type="ctrTitle"/>
          </p:nvPr>
        </p:nvSpPr>
        <p:spPr>
          <a:xfrm>
            <a:off x="1524000" y="793116"/>
            <a:ext cx="9144000" cy="2387600"/>
          </a:xfrm>
        </p:spPr>
        <p:txBody>
          <a:bodyPr/>
          <a:lstStyle/>
          <a:p>
            <a:r>
              <a:rPr lang="en-US" b="1" dirty="0">
                <a:latin typeface="Times New Roman" panose="02020603050405020304" pitchFamily="18" charset="0"/>
                <a:cs typeface="Times New Roman" panose="02020603050405020304" pitchFamily="18" charset="0"/>
              </a:rPr>
              <a:t>Weather Forecasting Tool</a:t>
            </a:r>
          </a:p>
        </p:txBody>
      </p:sp>
      <p:sp>
        <p:nvSpPr>
          <p:cNvPr id="3" name="Subtitle 2">
            <a:extLst>
              <a:ext uri="{FF2B5EF4-FFF2-40B4-BE49-F238E27FC236}">
                <a16:creationId xmlns:a16="http://schemas.microsoft.com/office/drawing/2014/main" id="{2A289132-2962-7FE2-E931-66FBB08B191D}"/>
              </a:ext>
            </a:extLst>
          </p:cNvPr>
          <p:cNvSpPr>
            <a:spLocks noGrp="1"/>
          </p:cNvSpPr>
          <p:nvPr>
            <p:ph type="subTitle" idx="1"/>
          </p:nvPr>
        </p:nvSpPr>
        <p:spPr>
          <a:xfrm>
            <a:off x="1531034" y="3944888"/>
            <a:ext cx="9144000" cy="1655762"/>
          </a:xfrm>
        </p:spPr>
        <p:txBody>
          <a:bodyPr/>
          <a:lstStyle/>
          <a:p>
            <a:r>
              <a:rPr lang="en-US" dirty="0">
                <a:latin typeface="Times New Roman" panose="02020603050405020304" pitchFamily="18" charset="0"/>
                <a:cs typeface="Times New Roman" panose="02020603050405020304" pitchFamily="18" charset="0"/>
              </a:rPr>
              <a:t>Submitted By: Aryan Ajay Kumar</a:t>
            </a:r>
          </a:p>
        </p:txBody>
      </p:sp>
      <p:sp>
        <p:nvSpPr>
          <p:cNvPr id="4" name="Rectangle 3">
            <a:extLst>
              <a:ext uri="{FF2B5EF4-FFF2-40B4-BE49-F238E27FC236}">
                <a16:creationId xmlns:a16="http://schemas.microsoft.com/office/drawing/2014/main" id="{E433F197-F980-7248-3FE5-83C4BEDE0BD7}"/>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18BA14-7927-D378-F9D5-839CE6BCDCFA}"/>
              </a:ext>
            </a:extLst>
          </p:cNvPr>
          <p:cNvSpPr/>
          <p:nvPr/>
        </p:nvSpPr>
        <p:spPr>
          <a:xfrm>
            <a:off x="-7034" y="624303"/>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290A4A8-53D4-8D09-2976-D3A2A8072B57}"/>
              </a:ext>
            </a:extLst>
          </p:cNvPr>
          <p:cNvSpPr/>
          <p:nvPr/>
        </p:nvSpPr>
        <p:spPr>
          <a:xfrm>
            <a:off x="7034" y="6013938"/>
            <a:ext cx="12192000" cy="168813"/>
          </a:xfrm>
          <a:prstGeom prst="rect">
            <a:avLst/>
          </a:prstGeom>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1324A2-49AB-80F5-6F69-CA4F2387940B}"/>
              </a:ext>
            </a:extLst>
          </p:cNvPr>
          <p:cNvSpPr/>
          <p:nvPr/>
        </p:nvSpPr>
        <p:spPr>
          <a:xfrm>
            <a:off x="0" y="6427226"/>
            <a:ext cx="12192000" cy="168813"/>
          </a:xfrm>
          <a:prstGeom prst="rect">
            <a:avLst/>
          </a:prstGeom>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B48F5C-960B-A203-3B08-D67F6CEBE17F}"/>
              </a:ext>
            </a:extLst>
          </p:cNvPr>
          <p:cNvSpPr txBox="1"/>
          <p:nvPr/>
        </p:nvSpPr>
        <p:spPr>
          <a:xfrm>
            <a:off x="2699260" y="3213050"/>
            <a:ext cx="7032631"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Microsoft – GitHub Copilot Hackathon 2023</a:t>
            </a:r>
          </a:p>
        </p:txBody>
      </p:sp>
    </p:spTree>
    <p:extLst>
      <p:ext uri="{BB962C8B-B14F-4D97-AF65-F5344CB8AC3E}">
        <p14:creationId xmlns:p14="http://schemas.microsoft.com/office/powerpoint/2010/main" val="3372749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appy National Thank You Day! - Inventionland">
            <a:extLst>
              <a:ext uri="{FF2B5EF4-FFF2-40B4-BE49-F238E27FC236}">
                <a16:creationId xmlns:a16="http://schemas.microsoft.com/office/drawing/2014/main" id="{CB3CAC7A-02A5-67E5-14EC-4D4414C47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021" y="2290634"/>
            <a:ext cx="5203957" cy="22767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F71FA42-2AD1-0AB9-EE84-0D167AC025F4}"/>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3356450-BF68-52A4-3B32-DA1CCDC35ED7}"/>
              </a:ext>
            </a:extLst>
          </p:cNvPr>
          <p:cNvSpPr/>
          <p:nvPr/>
        </p:nvSpPr>
        <p:spPr>
          <a:xfrm>
            <a:off x="-7034" y="624303"/>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FC2EEE-D579-4CA1-E97B-987A4AB4C652}"/>
              </a:ext>
            </a:extLst>
          </p:cNvPr>
          <p:cNvSpPr/>
          <p:nvPr/>
        </p:nvSpPr>
        <p:spPr>
          <a:xfrm>
            <a:off x="7034" y="6013938"/>
            <a:ext cx="12192000" cy="168813"/>
          </a:xfrm>
          <a:prstGeom prst="rect">
            <a:avLst/>
          </a:prstGeom>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C0645C5-02FD-B91D-311C-97BA4F97FFB8}"/>
              </a:ext>
            </a:extLst>
          </p:cNvPr>
          <p:cNvSpPr/>
          <p:nvPr/>
        </p:nvSpPr>
        <p:spPr>
          <a:xfrm>
            <a:off x="0" y="6427226"/>
            <a:ext cx="12192000" cy="168813"/>
          </a:xfrm>
          <a:prstGeom prst="rect">
            <a:avLst/>
          </a:prstGeom>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973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BDB6-E8AD-773D-273D-3C32E44A88A5}"/>
              </a:ext>
            </a:extLst>
          </p:cNvPr>
          <p:cNvSpPr>
            <a:spLocks noGrp="1"/>
          </p:cNvSpPr>
          <p:nvPr>
            <p:ph type="title"/>
          </p:nvPr>
        </p:nvSpPr>
        <p:spPr>
          <a:xfrm>
            <a:off x="838200" y="177762"/>
            <a:ext cx="10515600" cy="1325563"/>
          </a:xfrm>
        </p:spPr>
        <p:txBody>
          <a:bodyPr>
            <a:normAutofit/>
          </a:bodyPr>
          <a:lstStyle/>
          <a:p>
            <a:pPr algn="ctr">
              <a:lnSpc>
                <a:spcPct val="100000"/>
              </a:lnSpc>
            </a:pPr>
            <a:r>
              <a:rPr lang="en-US" sz="5400" dirty="0">
                <a:latin typeface="Times New Roman" panose="02020603050405020304" pitchFamily="18" charset="0"/>
                <a:cs typeface="Times New Roman" panose="02020603050405020304" pitchFamily="18" charset="0"/>
              </a:rPr>
              <a:t>Situation Overview</a:t>
            </a:r>
          </a:p>
        </p:txBody>
      </p:sp>
      <p:sp>
        <p:nvSpPr>
          <p:cNvPr id="3" name="Content Placeholder 2">
            <a:extLst>
              <a:ext uri="{FF2B5EF4-FFF2-40B4-BE49-F238E27FC236}">
                <a16:creationId xmlns:a16="http://schemas.microsoft.com/office/drawing/2014/main" id="{D1FBF2AE-512E-2B31-2CBF-D35F63B98D8F}"/>
              </a:ext>
            </a:extLst>
          </p:cNvPr>
          <p:cNvSpPr>
            <a:spLocks noGrp="1"/>
          </p:cNvSpPr>
          <p:nvPr>
            <p:ph sz="half" idx="1"/>
          </p:nvPr>
        </p:nvSpPr>
        <p:spPr>
          <a:xfrm>
            <a:off x="310075" y="2011240"/>
            <a:ext cx="7968175" cy="2131867"/>
          </a:xfrm>
        </p:spPr>
        <p:txBody>
          <a:bodyPr>
            <a:normAutofit/>
          </a:bodyPr>
          <a:lstStyle/>
          <a:p>
            <a:pPr marL="0" indent="0">
              <a:lnSpc>
                <a:spcPct val="100000"/>
              </a:lnSpc>
              <a:buNone/>
            </a:pPr>
            <a:r>
              <a:rPr lang="en-US" sz="2400" b="0" i="0" dirty="0">
                <a:effectLst/>
                <a:latin typeface="Times New Roman" panose="02020603050405020304" pitchFamily="18" charset="0"/>
                <a:cs typeface="Times New Roman" panose="02020603050405020304" pitchFamily="18" charset="0"/>
              </a:rPr>
              <a:t>Imagine having a useful tool at your disposal that quickly provides you with current weather reports for any city on the planet. Welcome to our state-of-the-art weather forecasting tool, where precision and simplicity coexist in graceful harmony.</a:t>
            </a:r>
          </a:p>
        </p:txBody>
      </p:sp>
      <p:sp>
        <p:nvSpPr>
          <p:cNvPr id="7" name="Content Placeholder 2">
            <a:extLst>
              <a:ext uri="{FF2B5EF4-FFF2-40B4-BE49-F238E27FC236}">
                <a16:creationId xmlns:a16="http://schemas.microsoft.com/office/drawing/2014/main" id="{8E980F19-A891-ACBC-7E1D-36E6EE1F93E1}"/>
              </a:ext>
            </a:extLst>
          </p:cNvPr>
          <p:cNvSpPr txBox="1">
            <a:spLocks/>
          </p:cNvSpPr>
          <p:nvPr/>
        </p:nvSpPr>
        <p:spPr>
          <a:xfrm>
            <a:off x="3446849" y="4257034"/>
            <a:ext cx="7968175" cy="23531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b="0" i="0" dirty="0">
                <a:effectLst/>
                <a:latin typeface="Times New Roman" panose="02020603050405020304" pitchFamily="18" charset="0"/>
                <a:cs typeface="Times New Roman" panose="02020603050405020304" pitchFamily="18" charset="0"/>
              </a:rPr>
              <a:t>Our tool, which is driven by the ingenuity of GitHub Copilot, makes quick API requests, pulls essential weather data smartly, and displays the current weather report for the city of your choice. You can tell if rain is forecast, the sky are clear, or there is a light breeze blowing through the streets with just a quick glimpse.</a:t>
            </a:r>
            <a:endParaRPr lang="en-US" sz="2400"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F54410E5-BAAD-65B8-5324-9E266AE1AC9B}"/>
              </a:ext>
            </a:extLst>
          </p:cNvPr>
          <p:cNvSpPr txBox="1">
            <a:spLocks/>
          </p:cNvSpPr>
          <p:nvPr/>
        </p:nvSpPr>
        <p:spPr>
          <a:xfrm>
            <a:off x="838200" y="1392228"/>
            <a:ext cx="10515600" cy="64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latin typeface="Times New Roman" panose="02020603050405020304" pitchFamily="18" charset="0"/>
                <a:cs typeface="Times New Roman" panose="02020603050405020304" pitchFamily="18" charset="0"/>
              </a:rPr>
              <a:t>Introduction</a:t>
            </a:r>
          </a:p>
        </p:txBody>
      </p:sp>
      <p:pic>
        <p:nvPicPr>
          <p:cNvPr id="4098" name="Picture 2" descr="What's the Weather Forecast at Work? | ATD">
            <a:extLst>
              <a:ext uri="{FF2B5EF4-FFF2-40B4-BE49-F238E27FC236}">
                <a16:creationId xmlns:a16="http://schemas.microsoft.com/office/drawing/2014/main" id="{91DB31EA-3955-4D2B-88DC-0E90C42F8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6294" y="1601799"/>
            <a:ext cx="3300047" cy="23554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9E37B6-D99A-C2B4-122A-C856319B64EA}"/>
              </a:ext>
            </a:extLst>
          </p:cNvPr>
          <p:cNvSpPr txBox="1"/>
          <p:nvPr/>
        </p:nvSpPr>
        <p:spPr>
          <a:xfrm>
            <a:off x="8958550" y="4003268"/>
            <a:ext cx="1750800"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Source: https://www.td.org</a:t>
            </a:r>
          </a:p>
        </p:txBody>
      </p:sp>
      <p:pic>
        <p:nvPicPr>
          <p:cNvPr id="4100" name="Picture 4" descr="Weather Forecast Accurate Live - Apps on Google Play">
            <a:extLst>
              <a:ext uri="{FF2B5EF4-FFF2-40B4-BE49-F238E27FC236}">
                <a16:creationId xmlns:a16="http://schemas.microsoft.com/office/drawing/2014/main" id="{3C83F4F0-7803-E160-8063-3F8ED46B7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98" y="4038642"/>
            <a:ext cx="2543601" cy="25436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4C4C93-3366-FB4B-CD6F-4B473416413F}"/>
              </a:ext>
            </a:extLst>
          </p:cNvPr>
          <p:cNvSpPr txBox="1"/>
          <p:nvPr/>
        </p:nvSpPr>
        <p:spPr>
          <a:xfrm>
            <a:off x="828051" y="6596390"/>
            <a:ext cx="2013693"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Source: https://play.google.com</a:t>
            </a:r>
          </a:p>
        </p:txBody>
      </p:sp>
      <p:sp>
        <p:nvSpPr>
          <p:cNvPr id="11" name="Rectangle 10">
            <a:extLst>
              <a:ext uri="{FF2B5EF4-FFF2-40B4-BE49-F238E27FC236}">
                <a16:creationId xmlns:a16="http://schemas.microsoft.com/office/drawing/2014/main" id="{76EE70E0-7E7C-C5F1-48EA-D3E5BD127849}"/>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76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BDB6-E8AD-773D-273D-3C32E44A88A5}"/>
              </a:ext>
            </a:extLst>
          </p:cNvPr>
          <p:cNvSpPr>
            <a:spLocks noGrp="1"/>
          </p:cNvSpPr>
          <p:nvPr>
            <p:ph type="title"/>
          </p:nvPr>
        </p:nvSpPr>
        <p:spPr>
          <a:xfrm>
            <a:off x="838200" y="177762"/>
            <a:ext cx="10515600" cy="1325563"/>
          </a:xfrm>
        </p:spPr>
        <p:txBody>
          <a:bodyPr>
            <a:normAutofit/>
          </a:bodyPr>
          <a:lstStyle/>
          <a:p>
            <a:pPr algn="ctr">
              <a:lnSpc>
                <a:spcPct val="100000"/>
              </a:lnSpc>
            </a:pPr>
            <a:r>
              <a:rPr lang="en-US" sz="5400" dirty="0">
                <a:latin typeface="Times New Roman" panose="02020603050405020304" pitchFamily="18" charset="0"/>
                <a:cs typeface="Times New Roman" panose="02020603050405020304" pitchFamily="18" charset="0"/>
              </a:rPr>
              <a:t>Situation Overview</a:t>
            </a:r>
          </a:p>
        </p:txBody>
      </p:sp>
      <p:sp>
        <p:nvSpPr>
          <p:cNvPr id="3" name="Content Placeholder 2">
            <a:extLst>
              <a:ext uri="{FF2B5EF4-FFF2-40B4-BE49-F238E27FC236}">
                <a16:creationId xmlns:a16="http://schemas.microsoft.com/office/drawing/2014/main" id="{D1FBF2AE-512E-2B31-2CBF-D35F63B98D8F}"/>
              </a:ext>
            </a:extLst>
          </p:cNvPr>
          <p:cNvSpPr>
            <a:spLocks noGrp="1"/>
          </p:cNvSpPr>
          <p:nvPr>
            <p:ph sz="half" idx="1"/>
          </p:nvPr>
        </p:nvSpPr>
        <p:spPr>
          <a:xfrm>
            <a:off x="4383831" y="2138159"/>
            <a:ext cx="7968175" cy="2226485"/>
          </a:xfrm>
        </p:spPr>
        <p:txBody>
          <a:bodyPr>
            <a:noAutofit/>
          </a:bodyPr>
          <a:lstStyle/>
          <a:p>
            <a:pPr marL="0" indent="0">
              <a:lnSpc>
                <a:spcPct val="100000"/>
              </a:lnSpc>
              <a:buNone/>
            </a:pPr>
            <a:r>
              <a:rPr lang="en-US" sz="2400" b="0" i="0" dirty="0">
                <a:effectLst/>
                <a:latin typeface="Times New Roman" panose="02020603050405020304" pitchFamily="18" charset="0"/>
                <a:cs typeface="Times New Roman" panose="02020603050405020304" pitchFamily="18" charset="0"/>
              </a:rPr>
              <a:t>We focus on the fundamental issue of the absence of an easily usable instrument that streamlines the process of getting meteorological data. Conventional approaches often involve visiting multiple websites, navigating complex interfaces, and struggling with outdated or convoluted data. </a:t>
            </a:r>
          </a:p>
        </p:txBody>
      </p:sp>
      <p:sp>
        <p:nvSpPr>
          <p:cNvPr id="8" name="Content Placeholder 2">
            <a:extLst>
              <a:ext uri="{FF2B5EF4-FFF2-40B4-BE49-F238E27FC236}">
                <a16:creationId xmlns:a16="http://schemas.microsoft.com/office/drawing/2014/main" id="{F54410E5-BAAD-65B8-5324-9E266AE1AC9B}"/>
              </a:ext>
            </a:extLst>
          </p:cNvPr>
          <p:cNvSpPr txBox="1">
            <a:spLocks/>
          </p:cNvSpPr>
          <p:nvPr/>
        </p:nvSpPr>
        <p:spPr>
          <a:xfrm>
            <a:off x="838200" y="1392228"/>
            <a:ext cx="10515600" cy="644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latin typeface="Times New Roman" panose="02020603050405020304" pitchFamily="18" charset="0"/>
                <a:cs typeface="Times New Roman" panose="02020603050405020304" pitchFamily="18" charset="0"/>
              </a:rPr>
              <a:t>Problem Statement</a:t>
            </a:r>
          </a:p>
        </p:txBody>
      </p:sp>
      <p:sp>
        <p:nvSpPr>
          <p:cNvPr id="5" name="Content Placeholder 2">
            <a:extLst>
              <a:ext uri="{FF2B5EF4-FFF2-40B4-BE49-F238E27FC236}">
                <a16:creationId xmlns:a16="http://schemas.microsoft.com/office/drawing/2014/main" id="{CA6DDE3F-921A-740C-7BA0-9AA56DFAB350}"/>
              </a:ext>
            </a:extLst>
          </p:cNvPr>
          <p:cNvSpPr txBox="1">
            <a:spLocks/>
          </p:cNvSpPr>
          <p:nvPr/>
        </p:nvSpPr>
        <p:spPr>
          <a:xfrm>
            <a:off x="725659" y="4876830"/>
            <a:ext cx="7968175" cy="15399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0" i="0" dirty="0">
                <a:effectLst/>
                <a:latin typeface="Times New Roman" panose="02020603050405020304" pitchFamily="18" charset="0"/>
                <a:cs typeface="Times New Roman" panose="02020603050405020304" pitchFamily="18" charset="0"/>
              </a:rPr>
              <a:t>By offering a single, user-friendly platform that quickly produces accurate weather forecasts with only a few clicks, our technology aims to reduce these frustrations.</a:t>
            </a:r>
            <a:endParaRPr lang="en-US" sz="2400" dirty="0">
              <a:latin typeface="Times New Roman" panose="02020603050405020304" pitchFamily="18" charset="0"/>
              <a:cs typeface="Times New Roman" panose="02020603050405020304" pitchFamily="18" charset="0"/>
            </a:endParaRPr>
          </a:p>
        </p:txBody>
      </p:sp>
      <p:pic>
        <p:nvPicPr>
          <p:cNvPr id="5122" name="Picture 2" descr="The Science of Weather Forecasting: What It Takes and Why It's So Hard To  Get Right - Kalimpong News">
            <a:extLst>
              <a:ext uri="{FF2B5EF4-FFF2-40B4-BE49-F238E27FC236}">
                <a16:creationId xmlns:a16="http://schemas.microsoft.com/office/drawing/2014/main" id="{7201171B-4F48-1A63-FDA4-F7836DEC7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15" y="2076835"/>
            <a:ext cx="4162559" cy="22264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ED7198-1708-7E13-86A1-FC6506498D2D}"/>
              </a:ext>
            </a:extLst>
          </p:cNvPr>
          <p:cNvSpPr txBox="1"/>
          <p:nvPr/>
        </p:nvSpPr>
        <p:spPr>
          <a:xfrm>
            <a:off x="667117" y="4364644"/>
            <a:ext cx="3114955"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Source: https://kalimpongonlinenews.blogspot.com/</a:t>
            </a:r>
          </a:p>
        </p:txBody>
      </p:sp>
      <p:pic>
        <p:nvPicPr>
          <p:cNvPr id="5128" name="Picture 8" descr="Why is the weather so hard to predict? | Let's Talk Science">
            <a:extLst>
              <a:ext uri="{FF2B5EF4-FFF2-40B4-BE49-F238E27FC236}">
                <a16:creationId xmlns:a16="http://schemas.microsoft.com/office/drawing/2014/main" id="{00ACF36C-4574-76A0-8672-70C326518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834" y="4173459"/>
            <a:ext cx="2941319" cy="24580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26CD7B-BEFD-51B8-C61E-F5BCCD48AA11}"/>
              </a:ext>
            </a:extLst>
          </p:cNvPr>
          <p:cNvSpPr txBox="1"/>
          <p:nvPr/>
        </p:nvSpPr>
        <p:spPr>
          <a:xfrm>
            <a:off x="9155242" y="6589272"/>
            <a:ext cx="2018501" cy="261610"/>
          </a:xfrm>
          <a:prstGeom prst="rect">
            <a:avLst/>
          </a:prstGeom>
          <a:noFill/>
        </p:spPr>
        <p:txBody>
          <a:bodyPr wrap="none" rtlCol="0">
            <a:spAutoFit/>
          </a:bodyPr>
          <a:lstStyle/>
          <a:p>
            <a:r>
              <a:rPr lang="en-US" sz="1100" dirty="0" err="1">
                <a:latin typeface="Times New Roman" panose="02020603050405020304" pitchFamily="18" charset="0"/>
                <a:cs typeface="Times New Roman" panose="02020603050405020304" pitchFamily="18" charset="0"/>
              </a:rPr>
              <a:t>Source:https</a:t>
            </a:r>
            <a:r>
              <a:rPr lang="en-US" sz="1100" dirty="0">
                <a:latin typeface="Times New Roman" panose="02020603050405020304" pitchFamily="18" charset="0"/>
                <a:cs typeface="Times New Roman" panose="02020603050405020304" pitchFamily="18" charset="0"/>
              </a:rPr>
              <a:t>://letstalkscience.ca</a:t>
            </a:r>
          </a:p>
        </p:txBody>
      </p:sp>
      <p:sp>
        <p:nvSpPr>
          <p:cNvPr id="12" name="Rectangle 11">
            <a:extLst>
              <a:ext uri="{FF2B5EF4-FFF2-40B4-BE49-F238E27FC236}">
                <a16:creationId xmlns:a16="http://schemas.microsoft.com/office/drawing/2014/main" id="{56E8E10F-38C1-4165-C641-E5CDD0B27F1F}"/>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41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7024-E453-453A-0A94-4284B163EC26}"/>
              </a:ext>
            </a:extLst>
          </p:cNvPr>
          <p:cNvSpPr>
            <a:spLocks noGrp="1"/>
          </p:cNvSpPr>
          <p:nvPr>
            <p:ph type="title"/>
          </p:nvPr>
        </p:nvSpPr>
        <p:spPr>
          <a:xfrm>
            <a:off x="804963" y="216259"/>
            <a:ext cx="10515600" cy="1325563"/>
          </a:xfrm>
        </p:spPr>
        <p:txBody>
          <a:bodyPr>
            <a:normAutofit/>
          </a:bodyPr>
          <a:lstStyle/>
          <a:p>
            <a:pPr algn="ctr"/>
            <a:r>
              <a:rPr lang="en-US" sz="5400" dirty="0" err="1">
                <a:latin typeface="Times New Roman" panose="02020603050405020304" pitchFamily="18" charset="0"/>
                <a:cs typeface="Times New Roman" panose="02020603050405020304" pitchFamily="18" charset="0"/>
              </a:rPr>
              <a:t>Softwares</a:t>
            </a:r>
            <a:r>
              <a:rPr lang="en-US" sz="5400" dirty="0">
                <a:latin typeface="Times New Roman" panose="02020603050405020304" pitchFamily="18" charset="0"/>
                <a:cs typeface="Times New Roman" panose="02020603050405020304" pitchFamily="18" charset="0"/>
              </a:rPr>
              <a:t> Used</a:t>
            </a:r>
          </a:p>
        </p:txBody>
      </p:sp>
      <p:grpSp>
        <p:nvGrpSpPr>
          <p:cNvPr id="1036" name="Group 1035">
            <a:extLst>
              <a:ext uri="{FF2B5EF4-FFF2-40B4-BE49-F238E27FC236}">
                <a16:creationId xmlns:a16="http://schemas.microsoft.com/office/drawing/2014/main" id="{8DA6984F-36AD-3C75-08AB-7BB8B91C9F31}"/>
              </a:ext>
            </a:extLst>
          </p:cNvPr>
          <p:cNvGrpSpPr/>
          <p:nvPr/>
        </p:nvGrpSpPr>
        <p:grpSpPr>
          <a:xfrm>
            <a:off x="641351" y="1339514"/>
            <a:ext cx="3058844" cy="5166598"/>
            <a:chOff x="641351" y="1339514"/>
            <a:chExt cx="3058844" cy="5166598"/>
          </a:xfrm>
          <a:effectLst>
            <a:innerShdw blurRad="114300">
              <a:prstClr val="black"/>
            </a:innerShdw>
          </a:effectLst>
        </p:grpSpPr>
        <p:sp>
          <p:nvSpPr>
            <p:cNvPr id="27" name="Rectangle: Rounded Corners 26">
              <a:extLst>
                <a:ext uri="{FF2B5EF4-FFF2-40B4-BE49-F238E27FC236}">
                  <a16:creationId xmlns:a16="http://schemas.microsoft.com/office/drawing/2014/main" id="{FC62B601-6164-6244-9621-026AB355F65E}"/>
                </a:ext>
              </a:extLst>
            </p:cNvPr>
            <p:cNvSpPr/>
            <p:nvPr/>
          </p:nvSpPr>
          <p:spPr>
            <a:xfrm>
              <a:off x="641351" y="1339514"/>
              <a:ext cx="3058844" cy="5166598"/>
            </a:xfrm>
            <a:prstGeom prst="round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FB015FB-DB1D-4614-1BCA-86D726D23743}"/>
                </a:ext>
              </a:extLst>
            </p:cNvPr>
            <p:cNvGrpSpPr/>
            <p:nvPr/>
          </p:nvGrpSpPr>
          <p:grpSpPr>
            <a:xfrm>
              <a:off x="838200" y="1550480"/>
              <a:ext cx="2648373" cy="4786321"/>
              <a:chOff x="838200" y="1550480"/>
              <a:chExt cx="2648373" cy="4786321"/>
            </a:xfrm>
          </p:grpSpPr>
          <p:grpSp>
            <p:nvGrpSpPr>
              <p:cNvPr id="14" name="Group 13">
                <a:extLst>
                  <a:ext uri="{FF2B5EF4-FFF2-40B4-BE49-F238E27FC236}">
                    <a16:creationId xmlns:a16="http://schemas.microsoft.com/office/drawing/2014/main" id="{5014356C-1FC7-BE88-E8CF-08B62211DC96}"/>
                  </a:ext>
                </a:extLst>
              </p:cNvPr>
              <p:cNvGrpSpPr/>
              <p:nvPr/>
            </p:nvGrpSpPr>
            <p:grpSpPr>
              <a:xfrm>
                <a:off x="838200" y="1550480"/>
                <a:ext cx="2648373" cy="2175669"/>
                <a:chOff x="838200" y="3850997"/>
                <a:chExt cx="2648373" cy="2175669"/>
              </a:xfrm>
            </p:grpSpPr>
            <p:sp>
              <p:nvSpPr>
                <p:cNvPr id="12" name="Content Placeholder 2">
                  <a:extLst>
                    <a:ext uri="{FF2B5EF4-FFF2-40B4-BE49-F238E27FC236}">
                      <a16:creationId xmlns:a16="http://schemas.microsoft.com/office/drawing/2014/main" id="{1F9E8EB3-5B20-43D6-F862-6EC204118408}"/>
                    </a:ext>
                  </a:extLst>
                </p:cNvPr>
                <p:cNvSpPr txBox="1">
                  <a:spLocks/>
                </p:cNvSpPr>
                <p:nvPr/>
              </p:nvSpPr>
              <p:spPr>
                <a:xfrm>
                  <a:off x="838200" y="3850997"/>
                  <a:ext cx="2648373"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Visual Studio Code</a:t>
                  </a:r>
                </a:p>
                <a:p>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1032" name="Picture 8">
                  <a:extLst>
                    <a:ext uri="{FF2B5EF4-FFF2-40B4-BE49-F238E27FC236}">
                      <a16:creationId xmlns:a16="http://schemas.microsoft.com/office/drawing/2014/main" id="{70AD05A1-E133-6A35-840B-16B9A5D74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4206" y="4683824"/>
                  <a:ext cx="1319966" cy="127635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1604926D-D932-D22A-318B-FFDC80B724AF}"/>
                  </a:ext>
                </a:extLst>
              </p:cNvPr>
              <p:cNvSpPr txBox="1"/>
              <p:nvPr/>
            </p:nvSpPr>
            <p:spPr>
              <a:xfrm>
                <a:off x="956461" y="3782256"/>
                <a:ext cx="2428624" cy="2554545"/>
              </a:xfrm>
              <a:prstGeom prst="rect">
                <a:avLst/>
              </a:prstGeom>
              <a:noFill/>
            </p:spPr>
            <p:txBody>
              <a:bodyPr wrap="square" rtlCol="0">
                <a:spAutoFit/>
              </a:bodyPr>
              <a:lstStyle/>
              <a:p>
                <a:r>
                  <a:rPr lang="en-US" sz="2000" b="0" i="0" dirty="0">
                    <a:effectLst/>
                    <a:latin typeface="Times New Roman" panose="02020603050405020304" pitchFamily="18" charset="0"/>
                    <a:cs typeface="Times New Roman" panose="02020603050405020304" pitchFamily="18" charset="0"/>
                  </a:rPr>
                  <a:t>Visual Studio Code, brought to you by the tech giant Microsoft, is a masterpiece of development software designed to revolutionize the way programmers work. </a:t>
                </a:r>
                <a:endParaRPr lang="en-US" sz="2000" dirty="0">
                  <a:latin typeface="Times New Roman" panose="02020603050405020304" pitchFamily="18" charset="0"/>
                  <a:cs typeface="Times New Roman" panose="02020603050405020304" pitchFamily="18" charset="0"/>
                </a:endParaRPr>
              </a:p>
            </p:txBody>
          </p:sp>
        </p:grpSp>
      </p:grpSp>
      <p:grpSp>
        <p:nvGrpSpPr>
          <p:cNvPr id="1024" name="Group 1023">
            <a:extLst>
              <a:ext uri="{FF2B5EF4-FFF2-40B4-BE49-F238E27FC236}">
                <a16:creationId xmlns:a16="http://schemas.microsoft.com/office/drawing/2014/main" id="{FF3EF5C4-E20E-A8C3-7233-546434F96D64}"/>
              </a:ext>
            </a:extLst>
          </p:cNvPr>
          <p:cNvGrpSpPr/>
          <p:nvPr/>
        </p:nvGrpSpPr>
        <p:grpSpPr>
          <a:xfrm>
            <a:off x="8529081" y="1339514"/>
            <a:ext cx="3205096" cy="5166598"/>
            <a:chOff x="8529081" y="1339514"/>
            <a:chExt cx="3205096" cy="5166598"/>
          </a:xfrm>
          <a:effectLst>
            <a:innerShdw blurRad="114300">
              <a:prstClr val="black"/>
            </a:innerShdw>
          </a:effectLst>
        </p:grpSpPr>
        <p:sp>
          <p:nvSpPr>
            <p:cNvPr id="29" name="Rectangle: Rounded Corners 28">
              <a:extLst>
                <a:ext uri="{FF2B5EF4-FFF2-40B4-BE49-F238E27FC236}">
                  <a16:creationId xmlns:a16="http://schemas.microsoft.com/office/drawing/2014/main" id="{60B06554-A261-9FF5-7E3D-F275230CDBFA}"/>
                </a:ext>
              </a:extLst>
            </p:cNvPr>
            <p:cNvSpPr/>
            <p:nvPr/>
          </p:nvSpPr>
          <p:spPr>
            <a:xfrm>
              <a:off x="8602207" y="1339514"/>
              <a:ext cx="3058844" cy="5166598"/>
            </a:xfrm>
            <a:prstGeom prst="round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1C0813A-EA25-EFDC-83A9-BAED173BB87A}"/>
                </a:ext>
              </a:extLst>
            </p:cNvPr>
            <p:cNvGrpSpPr/>
            <p:nvPr/>
          </p:nvGrpSpPr>
          <p:grpSpPr>
            <a:xfrm>
              <a:off x="8529081" y="1550480"/>
              <a:ext cx="3205096" cy="4492516"/>
              <a:chOff x="8529081" y="1580051"/>
              <a:chExt cx="3205096" cy="4492516"/>
            </a:xfrm>
          </p:grpSpPr>
          <p:grpSp>
            <p:nvGrpSpPr>
              <p:cNvPr id="7" name="Group 6">
                <a:extLst>
                  <a:ext uri="{FF2B5EF4-FFF2-40B4-BE49-F238E27FC236}">
                    <a16:creationId xmlns:a16="http://schemas.microsoft.com/office/drawing/2014/main" id="{CB77A2E6-72BF-F1E4-908E-3538D8417F06}"/>
                  </a:ext>
                </a:extLst>
              </p:cNvPr>
              <p:cNvGrpSpPr/>
              <p:nvPr/>
            </p:nvGrpSpPr>
            <p:grpSpPr>
              <a:xfrm>
                <a:off x="8529081" y="1580051"/>
                <a:ext cx="3205096" cy="2175669"/>
                <a:chOff x="6834684" y="1863029"/>
                <a:chExt cx="3205096" cy="2175669"/>
              </a:xfrm>
            </p:grpSpPr>
            <p:sp>
              <p:nvSpPr>
                <p:cNvPr id="6" name="Content Placeholder 2">
                  <a:extLst>
                    <a:ext uri="{FF2B5EF4-FFF2-40B4-BE49-F238E27FC236}">
                      <a16:creationId xmlns:a16="http://schemas.microsoft.com/office/drawing/2014/main" id="{DE2573DE-B4B2-54A5-E2A4-7B793D28FAB2}"/>
                    </a:ext>
                  </a:extLst>
                </p:cNvPr>
                <p:cNvSpPr txBox="1">
                  <a:spLocks/>
                </p:cNvSpPr>
                <p:nvPr/>
              </p:nvSpPr>
              <p:spPr>
                <a:xfrm>
                  <a:off x="6834684" y="1863029"/>
                  <a:ext cx="3205096"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OpenWeatherMap API</a:t>
                  </a:r>
                </a:p>
                <a:p>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pic>
              <p:nvPicPr>
                <p:cNvPr id="1030" name="Picture 6" descr="OpenWeather Logo PNG Vector (SVG) Free Download">
                  <a:extLst>
                    <a:ext uri="{FF2B5EF4-FFF2-40B4-BE49-F238E27FC236}">
                      <a16:creationId xmlns:a16="http://schemas.microsoft.com/office/drawing/2014/main" id="{D0C8969B-75C6-CE88-187E-4186E6442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700" y="2724341"/>
                  <a:ext cx="2643063" cy="1187751"/>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32739C5F-90C8-B720-DA7C-6564D9553D38}"/>
                  </a:ext>
                </a:extLst>
              </p:cNvPr>
              <p:cNvSpPr txBox="1"/>
              <p:nvPr/>
            </p:nvSpPr>
            <p:spPr>
              <a:xfrm>
                <a:off x="8810098" y="3825798"/>
                <a:ext cx="2643062" cy="2246769"/>
              </a:xfrm>
              <a:prstGeom prst="rect">
                <a:avLst/>
              </a:prstGeom>
              <a:noFill/>
            </p:spPr>
            <p:txBody>
              <a:bodyPr wrap="square" rtlCol="0">
                <a:spAutoFit/>
              </a:bodyPr>
              <a:lstStyle/>
              <a:p>
                <a:r>
                  <a:rPr lang="en-US" sz="2000" b="0" i="0" dirty="0">
                    <a:effectLst/>
                    <a:latin typeface="Times New Roman" panose="02020603050405020304" pitchFamily="18" charset="0"/>
                    <a:cs typeface="Times New Roman" panose="02020603050405020304" pitchFamily="18" charset="0"/>
                  </a:rPr>
                  <a:t>The OpenWeatherMap API is a comprehensive and versatile platform that provides developers with access to a wealth of weather-related data.</a:t>
                </a:r>
                <a:endParaRPr lang="en-US" sz="2000" dirty="0">
                  <a:latin typeface="Times New Roman" panose="02020603050405020304" pitchFamily="18" charset="0"/>
                  <a:cs typeface="Times New Roman" panose="02020603050405020304" pitchFamily="18" charset="0"/>
                </a:endParaRPr>
              </a:p>
            </p:txBody>
          </p:sp>
        </p:grpSp>
      </p:grpSp>
      <p:grpSp>
        <p:nvGrpSpPr>
          <p:cNvPr id="1035" name="Group 1034">
            <a:extLst>
              <a:ext uri="{FF2B5EF4-FFF2-40B4-BE49-F238E27FC236}">
                <a16:creationId xmlns:a16="http://schemas.microsoft.com/office/drawing/2014/main" id="{9840DDC7-0813-9622-930C-87D39CFCEE41}"/>
              </a:ext>
            </a:extLst>
          </p:cNvPr>
          <p:cNvGrpSpPr/>
          <p:nvPr/>
        </p:nvGrpSpPr>
        <p:grpSpPr>
          <a:xfrm>
            <a:off x="4585216" y="1339514"/>
            <a:ext cx="3058844" cy="5166598"/>
            <a:chOff x="4478405" y="1339514"/>
            <a:chExt cx="3058844" cy="5166598"/>
          </a:xfrm>
          <a:effectLst>
            <a:innerShdw blurRad="114300">
              <a:prstClr val="black"/>
            </a:innerShdw>
          </a:effectLst>
        </p:grpSpPr>
        <p:grpSp>
          <p:nvGrpSpPr>
            <p:cNvPr id="1025" name="Group 1024">
              <a:extLst>
                <a:ext uri="{FF2B5EF4-FFF2-40B4-BE49-F238E27FC236}">
                  <a16:creationId xmlns:a16="http://schemas.microsoft.com/office/drawing/2014/main" id="{C5DA3382-E8A6-2A46-7989-888626AB2133}"/>
                </a:ext>
              </a:extLst>
            </p:cNvPr>
            <p:cNvGrpSpPr/>
            <p:nvPr/>
          </p:nvGrpSpPr>
          <p:grpSpPr>
            <a:xfrm>
              <a:off x="4478405" y="1339514"/>
              <a:ext cx="3058844" cy="5166598"/>
              <a:chOff x="4478405" y="1339514"/>
              <a:chExt cx="3058844" cy="5166598"/>
            </a:xfrm>
          </p:grpSpPr>
          <p:sp>
            <p:nvSpPr>
              <p:cNvPr id="28" name="Rectangle: Rounded Corners 27">
                <a:extLst>
                  <a:ext uri="{FF2B5EF4-FFF2-40B4-BE49-F238E27FC236}">
                    <a16:creationId xmlns:a16="http://schemas.microsoft.com/office/drawing/2014/main" id="{8093F77C-1AD8-1562-3A60-8066242A0C0A}"/>
                  </a:ext>
                </a:extLst>
              </p:cNvPr>
              <p:cNvSpPr/>
              <p:nvPr/>
            </p:nvSpPr>
            <p:spPr>
              <a:xfrm>
                <a:off x="4478405" y="1339514"/>
                <a:ext cx="3058844" cy="5166598"/>
              </a:xfrm>
              <a:prstGeom prst="roundRect">
                <a:avLst/>
              </a:prstGeom>
              <a:solidFill>
                <a:schemeClr val="accent1">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EE71F77-1E92-AAD4-55B3-6B340DACCB82}"/>
                  </a:ext>
                </a:extLst>
              </p:cNvPr>
              <p:cNvGrpSpPr/>
              <p:nvPr/>
            </p:nvGrpSpPr>
            <p:grpSpPr>
              <a:xfrm>
                <a:off x="4683641" y="1550480"/>
                <a:ext cx="2648373" cy="4756750"/>
                <a:chOff x="4683641" y="1580051"/>
                <a:chExt cx="2648373" cy="4756750"/>
              </a:xfrm>
            </p:grpSpPr>
            <p:sp>
              <p:nvSpPr>
                <p:cNvPr id="5" name="Content Placeholder 2">
                  <a:extLst>
                    <a:ext uri="{FF2B5EF4-FFF2-40B4-BE49-F238E27FC236}">
                      <a16:creationId xmlns:a16="http://schemas.microsoft.com/office/drawing/2014/main" id="{1AEF7196-5AA2-A608-6427-C5F38F3D7E82}"/>
                    </a:ext>
                  </a:extLst>
                </p:cNvPr>
                <p:cNvSpPr txBox="1">
                  <a:spLocks/>
                </p:cNvSpPr>
                <p:nvPr/>
              </p:nvSpPr>
              <p:spPr>
                <a:xfrm>
                  <a:off x="4683641" y="1580051"/>
                  <a:ext cx="2648373"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latin typeface="Times New Roman" panose="02020603050405020304" pitchFamily="18" charset="0"/>
                      <a:cs typeface="Times New Roman" panose="02020603050405020304" pitchFamily="18" charset="0"/>
                    </a:rPr>
                    <a:t>GitHub Copilot</a:t>
                  </a:r>
                </a:p>
                <a:p>
                  <a:endParaRPr lang="en-US"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8073572E-E771-6844-8BA1-A07FCD2DB67E}"/>
                    </a:ext>
                  </a:extLst>
                </p:cNvPr>
                <p:cNvSpPr txBox="1"/>
                <p:nvPr/>
              </p:nvSpPr>
              <p:spPr>
                <a:xfrm>
                  <a:off x="4793514" y="3782256"/>
                  <a:ext cx="2538499" cy="2554545"/>
                </a:xfrm>
                <a:prstGeom prst="rect">
                  <a:avLst/>
                </a:prstGeom>
                <a:noFill/>
              </p:spPr>
              <p:txBody>
                <a:bodyPr wrap="square" rtlCol="0">
                  <a:spAutoFit/>
                </a:bodyPr>
                <a:lstStyle/>
                <a:p>
                  <a:r>
                    <a:rPr lang="en-US" sz="2000" b="0" i="0" dirty="0">
                      <a:effectLst/>
                      <a:latin typeface="Times New Roman" panose="02020603050405020304" pitchFamily="18" charset="0"/>
                      <a:cs typeface="Times New Roman" panose="02020603050405020304" pitchFamily="18" charset="0"/>
                    </a:rPr>
                    <a:t>GitHub Copilot, an innovation born from the collaboration of GitHub and OpenAI, is an extraordinary tool designed to revolutionize the way developers write code.</a:t>
                  </a:r>
                  <a:endParaRPr lang="en-US" sz="2000" dirty="0">
                    <a:latin typeface="Times New Roman" panose="02020603050405020304" pitchFamily="18" charset="0"/>
                    <a:cs typeface="Times New Roman" panose="02020603050405020304" pitchFamily="18" charset="0"/>
                  </a:endParaRPr>
                </a:p>
              </p:txBody>
            </p:sp>
          </p:grpSp>
        </p:grpSp>
        <p:pic>
          <p:nvPicPr>
            <p:cNvPr id="31" name="Picture 30">
              <a:extLst>
                <a:ext uri="{FF2B5EF4-FFF2-40B4-BE49-F238E27FC236}">
                  <a16:creationId xmlns:a16="http://schemas.microsoft.com/office/drawing/2014/main" id="{9F870B04-6271-5442-AB23-B4268793D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7017" y="2307672"/>
              <a:ext cx="2891516" cy="1525611"/>
            </a:xfrm>
            <a:prstGeom prst="rect">
              <a:avLst/>
            </a:prstGeom>
          </p:spPr>
        </p:pic>
      </p:grpSp>
      <p:sp>
        <p:nvSpPr>
          <p:cNvPr id="1037" name="Rectangle 1036">
            <a:extLst>
              <a:ext uri="{FF2B5EF4-FFF2-40B4-BE49-F238E27FC236}">
                <a16:creationId xmlns:a16="http://schemas.microsoft.com/office/drawing/2014/main" id="{1C6CB35C-C59E-D760-B0D0-4F739AF37C6C}"/>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00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836B-97EC-7267-7C08-3B06E745695A}"/>
              </a:ext>
            </a:extLst>
          </p:cNvPr>
          <p:cNvSpPr>
            <a:spLocks noGrp="1"/>
          </p:cNvSpPr>
          <p:nvPr>
            <p:ph type="title"/>
          </p:nvPr>
        </p:nvSpPr>
        <p:spPr>
          <a:xfrm>
            <a:off x="838200" y="372794"/>
            <a:ext cx="10515600" cy="1210457"/>
          </a:xfrm>
        </p:spPr>
        <p:txBody>
          <a:bodyPr>
            <a:normAutofit/>
          </a:bodyPr>
          <a:lstStyle/>
          <a:p>
            <a:pPr algn="ctr"/>
            <a:r>
              <a:rPr lang="en-US" sz="5400" dirty="0">
                <a:latin typeface="Times New Roman" panose="02020603050405020304" pitchFamily="18" charset="0"/>
                <a:cs typeface="Times New Roman" panose="02020603050405020304" pitchFamily="18" charset="0"/>
              </a:rPr>
              <a:t>Code Explanation</a:t>
            </a:r>
          </a:p>
        </p:txBody>
      </p:sp>
      <p:sp>
        <p:nvSpPr>
          <p:cNvPr id="3" name="Content Placeholder 2">
            <a:extLst>
              <a:ext uri="{FF2B5EF4-FFF2-40B4-BE49-F238E27FC236}">
                <a16:creationId xmlns:a16="http://schemas.microsoft.com/office/drawing/2014/main" id="{5CD56639-8A41-9316-BB31-512848D9B755}"/>
              </a:ext>
            </a:extLst>
          </p:cNvPr>
          <p:cNvSpPr>
            <a:spLocks noGrp="1"/>
          </p:cNvSpPr>
          <p:nvPr>
            <p:ph idx="1"/>
          </p:nvPr>
        </p:nvSpPr>
        <p:spPr>
          <a:xfrm>
            <a:off x="613703" y="1583251"/>
            <a:ext cx="10964594" cy="5050301"/>
          </a:xfrm>
        </p:spPr>
        <p:txBody>
          <a:bodyPr/>
          <a:lstStyle/>
          <a:p>
            <a:r>
              <a:rPr lang="en-US" dirty="0">
                <a:latin typeface="Times New Roman" panose="02020603050405020304" pitchFamily="18" charset="0"/>
                <a:cs typeface="Times New Roman" panose="02020603050405020304" pitchFamily="18" charset="0"/>
              </a:rPr>
              <a:t>The code imports the necessary libraries, ‘requests’ and ‘</a:t>
            </a:r>
            <a:r>
              <a:rPr lang="en-US" dirty="0" err="1">
                <a:latin typeface="Times New Roman" panose="02020603050405020304" pitchFamily="18" charset="0"/>
                <a:cs typeface="Times New Roman" panose="02020603050405020304" pitchFamily="18" charset="0"/>
              </a:rPr>
              <a:t>json</a:t>
            </a:r>
            <a:r>
              <a:rPr lang="en-US" dirty="0">
                <a:latin typeface="Times New Roman" panose="02020603050405020304" pitchFamily="18" charset="0"/>
                <a:cs typeface="Times New Roman" panose="02020603050405020304" pitchFamily="18" charset="0"/>
              </a:rPr>
              <a:t>’, which are used for making HTTP requests and handling JSON data respectively.</a:t>
            </a:r>
          </a:p>
          <a:p>
            <a:r>
              <a:rPr lang="en-US" dirty="0">
                <a:latin typeface="Times New Roman" panose="02020603050405020304" pitchFamily="18" charset="0"/>
                <a:cs typeface="Times New Roman" panose="02020603050405020304" pitchFamily="18" charset="0"/>
              </a:rPr>
              <a:t>An API key from OpenWeatherMap is used along with an API URL. </a:t>
            </a:r>
          </a:p>
          <a:p>
            <a:r>
              <a:rPr lang="en-US" dirty="0">
                <a:latin typeface="Times New Roman" panose="02020603050405020304" pitchFamily="18" charset="0"/>
                <a:cs typeface="Times New Roman" panose="02020603050405020304" pitchFamily="18" charset="0"/>
              </a:rPr>
              <a:t>A function is defined with the city name as an argument for which the weather forecasting is done. </a:t>
            </a:r>
          </a:p>
          <a:p>
            <a:r>
              <a:rPr lang="en-US" dirty="0">
                <a:latin typeface="Times New Roman" panose="02020603050405020304" pitchFamily="18" charset="0"/>
                <a:cs typeface="Times New Roman" panose="02020603050405020304" pitchFamily="18" charset="0"/>
              </a:rPr>
              <a:t>The code retrieves the weather description from the extracted data and stores it in a variable.</a:t>
            </a:r>
          </a:p>
          <a:p>
            <a:r>
              <a:rPr lang="en-US" dirty="0">
                <a:latin typeface="Times New Roman" panose="02020603050405020304" pitchFamily="18" charset="0"/>
                <a:cs typeface="Times New Roman" panose="02020603050405020304" pitchFamily="18" charset="0"/>
              </a:rPr>
              <a:t>The current weather forecast for a specified city is displayed with huge support from GitHub Copilot, OpenWeatherMap API and Visual Studio Code.</a:t>
            </a:r>
          </a:p>
        </p:txBody>
      </p:sp>
      <p:sp>
        <p:nvSpPr>
          <p:cNvPr id="6" name="Rectangle 5">
            <a:extLst>
              <a:ext uri="{FF2B5EF4-FFF2-40B4-BE49-F238E27FC236}">
                <a16:creationId xmlns:a16="http://schemas.microsoft.com/office/drawing/2014/main" id="{9FCAAF94-9C68-985F-F30A-13BABC3CF768}"/>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683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CE39-DD1D-C854-625D-523CB5832743}"/>
              </a:ext>
            </a:extLst>
          </p:cNvPr>
          <p:cNvSpPr>
            <a:spLocks noGrp="1"/>
          </p:cNvSpPr>
          <p:nvPr>
            <p:ph type="title"/>
          </p:nvPr>
        </p:nvSpPr>
        <p:spPr>
          <a:xfrm>
            <a:off x="838199" y="253475"/>
            <a:ext cx="10515600" cy="1325563"/>
          </a:xfrm>
        </p:spPr>
        <p:txBody>
          <a:bodyPr>
            <a:normAutofit/>
          </a:bodyPr>
          <a:lstStyle/>
          <a:p>
            <a:pPr algn="ctr"/>
            <a:r>
              <a:rPr lang="en-US" sz="5400" dirty="0">
                <a:latin typeface="Times New Roman" panose="02020603050405020304" pitchFamily="18" charset="0"/>
                <a:cs typeface="Times New Roman" panose="02020603050405020304" pitchFamily="18" charset="0"/>
              </a:rPr>
              <a:t>Methodology using GitHub copilot</a:t>
            </a:r>
          </a:p>
        </p:txBody>
      </p:sp>
      <p:pic>
        <p:nvPicPr>
          <p:cNvPr id="5" name="Screen Recording - Code with GitHub Pilot">
            <a:hlinkClick r:id="" action="ppaction://media"/>
            <a:extLst>
              <a:ext uri="{FF2B5EF4-FFF2-40B4-BE49-F238E27FC236}">
                <a16:creationId xmlns:a16="http://schemas.microsoft.com/office/drawing/2014/main" id="{680452B5-8A7C-BABD-32B3-066FAB20A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8632" y="1663442"/>
            <a:ext cx="9434734" cy="5069941"/>
          </a:xfrm>
          <a:prstGeom prst="rect">
            <a:avLst/>
          </a:prstGeom>
        </p:spPr>
      </p:pic>
      <p:sp>
        <p:nvSpPr>
          <p:cNvPr id="6" name="TextBox 5">
            <a:extLst>
              <a:ext uri="{FF2B5EF4-FFF2-40B4-BE49-F238E27FC236}">
                <a16:creationId xmlns:a16="http://schemas.microsoft.com/office/drawing/2014/main" id="{CDCA3ABE-355A-6524-BB6E-46B5F723B03B}"/>
              </a:ext>
            </a:extLst>
          </p:cNvPr>
          <p:cNvSpPr txBox="1"/>
          <p:nvPr/>
        </p:nvSpPr>
        <p:spPr>
          <a:xfrm>
            <a:off x="5521162" y="1281828"/>
            <a:ext cx="1149674" cy="369332"/>
          </a:xfrm>
          <a:prstGeom prst="rect">
            <a:avLst/>
          </a:prstGeom>
          <a:noFill/>
        </p:spPr>
        <p:txBody>
          <a:bodyPr wrap="none" rtlCol="0">
            <a:spAutoFit/>
          </a:bodyPr>
          <a:lstStyle/>
          <a:p>
            <a:r>
              <a:rPr lang="en-US" dirty="0">
                <a:hlinkClick r:id="rId5"/>
              </a:rPr>
              <a:t>Code Link </a:t>
            </a:r>
            <a:endParaRPr lang="en-US" dirty="0"/>
          </a:p>
        </p:txBody>
      </p:sp>
      <p:sp>
        <p:nvSpPr>
          <p:cNvPr id="7" name="Rectangle 6">
            <a:extLst>
              <a:ext uri="{FF2B5EF4-FFF2-40B4-BE49-F238E27FC236}">
                <a16:creationId xmlns:a16="http://schemas.microsoft.com/office/drawing/2014/main" id="{2C7128A3-BBD7-47DF-910E-443BDEFE1DBF}"/>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74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CCE39-DD1D-C854-625D-523CB5832743}"/>
              </a:ext>
            </a:extLst>
          </p:cNvPr>
          <p:cNvSpPr>
            <a:spLocks noGrp="1"/>
          </p:cNvSpPr>
          <p:nvPr>
            <p:ph type="title"/>
          </p:nvPr>
        </p:nvSpPr>
        <p:spPr>
          <a:xfrm>
            <a:off x="838199" y="197206"/>
            <a:ext cx="10515600" cy="1325563"/>
          </a:xfrm>
        </p:spPr>
        <p:txBody>
          <a:bodyPr>
            <a:normAutofit/>
          </a:bodyPr>
          <a:lstStyle/>
          <a:p>
            <a:pPr algn="ctr"/>
            <a:r>
              <a:rPr lang="en-US" sz="5400" dirty="0">
                <a:latin typeface="Times New Roman" panose="02020603050405020304" pitchFamily="18" charset="0"/>
                <a:cs typeface="Times New Roman" panose="02020603050405020304" pitchFamily="18" charset="0"/>
              </a:rPr>
              <a:t>Clean Code with No Comments</a:t>
            </a:r>
          </a:p>
        </p:txBody>
      </p:sp>
      <p:sp>
        <p:nvSpPr>
          <p:cNvPr id="6" name="TextBox 5">
            <a:extLst>
              <a:ext uri="{FF2B5EF4-FFF2-40B4-BE49-F238E27FC236}">
                <a16:creationId xmlns:a16="http://schemas.microsoft.com/office/drawing/2014/main" id="{CDCA3ABE-355A-6524-BB6E-46B5F723B03B}"/>
              </a:ext>
            </a:extLst>
          </p:cNvPr>
          <p:cNvSpPr txBox="1"/>
          <p:nvPr/>
        </p:nvSpPr>
        <p:spPr>
          <a:xfrm>
            <a:off x="5521162" y="1195638"/>
            <a:ext cx="1149674" cy="369332"/>
          </a:xfrm>
          <a:prstGeom prst="rect">
            <a:avLst/>
          </a:prstGeom>
          <a:noFill/>
        </p:spPr>
        <p:txBody>
          <a:bodyPr wrap="none" rtlCol="0">
            <a:spAutoFit/>
          </a:bodyPr>
          <a:lstStyle/>
          <a:p>
            <a:r>
              <a:rPr lang="en-US" dirty="0">
                <a:hlinkClick r:id="rId2"/>
              </a:rPr>
              <a:t>Code Link </a:t>
            </a:r>
            <a:endParaRPr lang="en-US" dirty="0"/>
          </a:p>
        </p:txBody>
      </p:sp>
      <p:pic>
        <p:nvPicPr>
          <p:cNvPr id="4" name="Picture 3">
            <a:extLst>
              <a:ext uri="{FF2B5EF4-FFF2-40B4-BE49-F238E27FC236}">
                <a16:creationId xmlns:a16="http://schemas.microsoft.com/office/drawing/2014/main" id="{712891BC-0B13-9026-B21C-3A43BACA5CF3}"/>
              </a:ext>
            </a:extLst>
          </p:cNvPr>
          <p:cNvPicPr>
            <a:picLocks noChangeAspect="1"/>
          </p:cNvPicPr>
          <p:nvPr/>
        </p:nvPicPr>
        <p:blipFill>
          <a:blip r:embed="rId3"/>
          <a:stretch>
            <a:fillRect/>
          </a:stretch>
        </p:blipFill>
        <p:spPr>
          <a:xfrm>
            <a:off x="1115229" y="1673031"/>
            <a:ext cx="9961539" cy="5082591"/>
          </a:xfrm>
          <a:prstGeom prst="rect">
            <a:avLst/>
          </a:prstGeom>
        </p:spPr>
      </p:pic>
      <p:sp>
        <p:nvSpPr>
          <p:cNvPr id="7" name="Rectangle 6">
            <a:extLst>
              <a:ext uri="{FF2B5EF4-FFF2-40B4-BE49-F238E27FC236}">
                <a16:creationId xmlns:a16="http://schemas.microsoft.com/office/drawing/2014/main" id="{F161CDF5-94D1-EFB5-9263-2D04C1A757AB}"/>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04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488C-D897-A1AC-9FCD-8CA752919A4B}"/>
              </a:ext>
            </a:extLst>
          </p:cNvPr>
          <p:cNvSpPr>
            <a:spLocks noGrp="1"/>
          </p:cNvSpPr>
          <p:nvPr>
            <p:ph type="title"/>
          </p:nvPr>
        </p:nvSpPr>
        <p:spPr>
          <a:xfrm>
            <a:off x="838202" y="225982"/>
            <a:ext cx="10515600" cy="1325563"/>
          </a:xfrm>
        </p:spPr>
        <p:txBody>
          <a:bodyPr>
            <a:normAutofit/>
          </a:bodyPr>
          <a:lstStyle/>
          <a:p>
            <a:pPr algn="ctr"/>
            <a:r>
              <a:rPr lang="en-US" sz="5400" dirty="0">
                <a:latin typeface="Times New Roman" panose="02020603050405020304" pitchFamily="18" charset="0"/>
                <a:cs typeface="Times New Roman" panose="02020603050405020304" pitchFamily="18" charset="0"/>
              </a:rPr>
              <a:t>Command Line Implementation</a:t>
            </a:r>
          </a:p>
        </p:txBody>
      </p:sp>
      <p:pic>
        <p:nvPicPr>
          <p:cNvPr id="4" name="Picture 3">
            <a:extLst>
              <a:ext uri="{FF2B5EF4-FFF2-40B4-BE49-F238E27FC236}">
                <a16:creationId xmlns:a16="http://schemas.microsoft.com/office/drawing/2014/main" id="{EC1280F7-634F-6C61-AA4F-D6CDCBC49186}"/>
              </a:ext>
            </a:extLst>
          </p:cNvPr>
          <p:cNvPicPr>
            <a:picLocks noChangeAspect="1"/>
          </p:cNvPicPr>
          <p:nvPr/>
        </p:nvPicPr>
        <p:blipFill>
          <a:blip r:embed="rId2"/>
          <a:stretch>
            <a:fillRect/>
          </a:stretch>
        </p:blipFill>
        <p:spPr>
          <a:xfrm>
            <a:off x="1013021" y="1551545"/>
            <a:ext cx="5082979" cy="2333264"/>
          </a:xfrm>
          <a:prstGeom prst="rect">
            <a:avLst/>
          </a:prstGeom>
        </p:spPr>
      </p:pic>
      <p:pic>
        <p:nvPicPr>
          <p:cNvPr id="6" name="Picture 5">
            <a:extLst>
              <a:ext uri="{FF2B5EF4-FFF2-40B4-BE49-F238E27FC236}">
                <a16:creationId xmlns:a16="http://schemas.microsoft.com/office/drawing/2014/main" id="{5C2BF7A7-267D-E101-451E-09802BAB4A71}"/>
              </a:ext>
            </a:extLst>
          </p:cNvPr>
          <p:cNvPicPr>
            <a:picLocks noChangeAspect="1"/>
          </p:cNvPicPr>
          <p:nvPr/>
        </p:nvPicPr>
        <p:blipFill>
          <a:blip r:embed="rId3"/>
          <a:stretch>
            <a:fillRect/>
          </a:stretch>
        </p:blipFill>
        <p:spPr>
          <a:xfrm>
            <a:off x="6270823" y="1551545"/>
            <a:ext cx="5082979" cy="2333265"/>
          </a:xfrm>
          <a:prstGeom prst="rect">
            <a:avLst/>
          </a:prstGeom>
        </p:spPr>
      </p:pic>
      <p:pic>
        <p:nvPicPr>
          <p:cNvPr id="8" name="Picture 7">
            <a:extLst>
              <a:ext uri="{FF2B5EF4-FFF2-40B4-BE49-F238E27FC236}">
                <a16:creationId xmlns:a16="http://schemas.microsoft.com/office/drawing/2014/main" id="{F849BE30-5B27-F35E-6749-3FF57FDAE5A6}"/>
              </a:ext>
            </a:extLst>
          </p:cNvPr>
          <p:cNvPicPr>
            <a:picLocks noChangeAspect="1"/>
          </p:cNvPicPr>
          <p:nvPr/>
        </p:nvPicPr>
        <p:blipFill>
          <a:blip r:embed="rId4"/>
          <a:stretch>
            <a:fillRect/>
          </a:stretch>
        </p:blipFill>
        <p:spPr>
          <a:xfrm>
            <a:off x="1013022" y="4010903"/>
            <a:ext cx="5082979" cy="2257525"/>
          </a:xfrm>
          <a:prstGeom prst="rect">
            <a:avLst/>
          </a:prstGeom>
        </p:spPr>
      </p:pic>
      <p:pic>
        <p:nvPicPr>
          <p:cNvPr id="10" name="Picture 9">
            <a:extLst>
              <a:ext uri="{FF2B5EF4-FFF2-40B4-BE49-F238E27FC236}">
                <a16:creationId xmlns:a16="http://schemas.microsoft.com/office/drawing/2014/main" id="{E8709543-DF74-07A1-3CC1-CAF8F0546596}"/>
              </a:ext>
            </a:extLst>
          </p:cNvPr>
          <p:cNvPicPr>
            <a:picLocks noChangeAspect="1"/>
          </p:cNvPicPr>
          <p:nvPr/>
        </p:nvPicPr>
        <p:blipFill>
          <a:blip r:embed="rId5"/>
          <a:stretch>
            <a:fillRect/>
          </a:stretch>
        </p:blipFill>
        <p:spPr>
          <a:xfrm>
            <a:off x="6270823" y="4010903"/>
            <a:ext cx="5082979" cy="2257525"/>
          </a:xfrm>
          <a:prstGeom prst="rect">
            <a:avLst/>
          </a:prstGeom>
        </p:spPr>
      </p:pic>
      <p:sp>
        <p:nvSpPr>
          <p:cNvPr id="11" name="Rectangle 10">
            <a:extLst>
              <a:ext uri="{FF2B5EF4-FFF2-40B4-BE49-F238E27FC236}">
                <a16:creationId xmlns:a16="http://schemas.microsoft.com/office/drawing/2014/main" id="{A607AA50-5445-37D3-0D6B-D910D30E01A6}"/>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648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BDB6-E8AD-773D-273D-3C32E44A88A5}"/>
              </a:ext>
            </a:extLst>
          </p:cNvPr>
          <p:cNvSpPr>
            <a:spLocks noGrp="1"/>
          </p:cNvSpPr>
          <p:nvPr>
            <p:ph type="title"/>
          </p:nvPr>
        </p:nvSpPr>
        <p:spPr>
          <a:xfrm>
            <a:off x="838200" y="174244"/>
            <a:ext cx="10515600" cy="1325563"/>
          </a:xfrm>
        </p:spPr>
        <p:txBody>
          <a:bodyPr>
            <a:normAutofit/>
          </a:bodyPr>
          <a:lstStyle/>
          <a:p>
            <a:pPr algn="ctr">
              <a:lnSpc>
                <a:spcPct val="100000"/>
              </a:lnSpc>
            </a:pPr>
            <a:r>
              <a:rPr lang="en-US" sz="54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1FBF2AE-512E-2B31-2CBF-D35F63B98D8F}"/>
              </a:ext>
            </a:extLst>
          </p:cNvPr>
          <p:cNvSpPr>
            <a:spLocks noGrp="1"/>
          </p:cNvSpPr>
          <p:nvPr>
            <p:ph sz="half" idx="1"/>
          </p:nvPr>
        </p:nvSpPr>
        <p:spPr>
          <a:xfrm>
            <a:off x="838200" y="1325563"/>
            <a:ext cx="5731412" cy="5328458"/>
          </a:xfrm>
        </p:spPr>
        <p:txBody>
          <a:bodyPr>
            <a:normAutofit fontScale="92500"/>
          </a:bodyPr>
          <a:lstStyle/>
          <a:p>
            <a:pPr marL="0" indent="0">
              <a:lnSpc>
                <a:spcPct val="100000"/>
              </a:lnSpc>
              <a:buNone/>
            </a:pPr>
            <a:r>
              <a:rPr lang="en-US" sz="2400" b="0" i="0" dirty="0">
                <a:effectLst/>
                <a:latin typeface="Times New Roman" panose="02020603050405020304" pitchFamily="18" charset="0"/>
                <a:cs typeface="Times New Roman" panose="02020603050405020304" pitchFamily="18" charset="0"/>
              </a:rPr>
              <a:t>In conclusion, the weather forecasting tool presented here harnesses the power of the OpenWeatherMap API to provide real-time weather forecasts for any city worldwide. With a simple command-line interface, users can easily retrieve the current weather description for their desired location. </a:t>
            </a:r>
          </a:p>
          <a:p>
            <a:pPr marL="0" indent="0">
              <a:lnSpc>
                <a:spcPct val="100000"/>
              </a:lnSpc>
              <a:buNone/>
            </a:pPr>
            <a:r>
              <a:rPr lang="en-US" sz="2400" b="0" i="0" dirty="0">
                <a:effectLst/>
                <a:latin typeface="Times New Roman" panose="02020603050405020304" pitchFamily="18" charset="0"/>
                <a:cs typeface="Times New Roman" panose="02020603050405020304" pitchFamily="18" charset="0"/>
              </a:rPr>
              <a:t>The code utilizes the ‘requests’ library for API requests and the ‘</a:t>
            </a:r>
            <a:r>
              <a:rPr lang="en-US" sz="2400" b="0" i="0" dirty="0" err="1">
                <a:effectLst/>
                <a:latin typeface="Times New Roman" panose="02020603050405020304" pitchFamily="18" charset="0"/>
                <a:cs typeface="Times New Roman" panose="02020603050405020304" pitchFamily="18" charset="0"/>
              </a:rPr>
              <a:t>json</a:t>
            </a:r>
            <a:r>
              <a:rPr lang="en-US" sz="2400" b="0" i="0" dirty="0">
                <a:effectLst/>
                <a:latin typeface="Times New Roman" panose="02020603050405020304" pitchFamily="18" charset="0"/>
                <a:cs typeface="Times New Roman" panose="02020603050405020304" pitchFamily="18" charset="0"/>
              </a:rPr>
              <a:t>’ library for data parsing. Error handling is implemented to ensure smooth execution, and GitHub Copilot assists in enhancing code efficiency. By offering accuracy, simplicity, and seamless integration, this tool empowers users to make informed decisions and stay ahead of changing weather conditions.</a:t>
            </a:r>
          </a:p>
        </p:txBody>
      </p:sp>
      <p:pic>
        <p:nvPicPr>
          <p:cNvPr id="3076" name="Picture 4" descr="City-Wise Weather Forecast 16th - 21st Mar 2020: Mumbai Weather, Delhi  Weather, Kolkata Weather, Chennai Weather">
            <a:extLst>
              <a:ext uri="{FF2B5EF4-FFF2-40B4-BE49-F238E27FC236}">
                <a16:creationId xmlns:a16="http://schemas.microsoft.com/office/drawing/2014/main" id="{1E5B5B7F-5230-E14D-6CE3-58A60C810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612" y="1926954"/>
            <a:ext cx="5316185" cy="35386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0CD0569-5464-5B00-7CDD-C06FD8559889}"/>
              </a:ext>
            </a:extLst>
          </p:cNvPr>
          <p:cNvSpPr txBox="1"/>
          <p:nvPr/>
        </p:nvSpPr>
        <p:spPr>
          <a:xfrm>
            <a:off x="7910677" y="5465617"/>
            <a:ext cx="2634054" cy="261610"/>
          </a:xfrm>
          <a:prstGeom prst="rect">
            <a:avLst/>
          </a:prstGeom>
          <a:noFill/>
        </p:spPr>
        <p:txBody>
          <a:bodyPr wrap="none" rtlCol="0">
            <a:spAutoFit/>
          </a:bodyPr>
          <a:lstStyle/>
          <a:p>
            <a:r>
              <a:rPr lang="en-US" sz="1100" dirty="0">
                <a:latin typeface="Times New Roman" panose="02020603050405020304" pitchFamily="18" charset="0"/>
                <a:cs typeface="Times New Roman" panose="02020603050405020304" pitchFamily="18" charset="0"/>
              </a:rPr>
              <a:t>Source: https://www.indiaweatherblog.com</a:t>
            </a:r>
          </a:p>
        </p:txBody>
      </p:sp>
      <p:sp>
        <p:nvSpPr>
          <p:cNvPr id="9" name="Rectangle 8">
            <a:extLst>
              <a:ext uri="{FF2B5EF4-FFF2-40B4-BE49-F238E27FC236}">
                <a16:creationId xmlns:a16="http://schemas.microsoft.com/office/drawing/2014/main" id="{1125E565-8B4F-CA99-0F6B-661094F94500}"/>
              </a:ext>
            </a:extLst>
          </p:cNvPr>
          <p:cNvSpPr/>
          <p:nvPr/>
        </p:nvSpPr>
        <p:spPr>
          <a:xfrm>
            <a:off x="0" y="211015"/>
            <a:ext cx="12192000" cy="168813"/>
          </a:xfrm>
          <a:prstGeom prst="rect">
            <a:avLst/>
          </a:prstGeom>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5573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555</Words>
  <Application>Microsoft Office PowerPoint</Application>
  <PresentationFormat>Widescreen</PresentationFormat>
  <Paragraphs>37</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Weather Forecasting Tool</vt:lpstr>
      <vt:lpstr>Situation Overview</vt:lpstr>
      <vt:lpstr>Situation Overview</vt:lpstr>
      <vt:lpstr>Softwares Used</vt:lpstr>
      <vt:lpstr>Code Explanation</vt:lpstr>
      <vt:lpstr>Methodology using GitHub copilot</vt:lpstr>
      <vt:lpstr>Clean Code with No Comments</vt:lpstr>
      <vt:lpstr>Command Line Implementation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Forecasting Tool</dc:title>
  <dc:creator>ARYAN AJAY KUMAR</dc:creator>
  <cp:lastModifiedBy>ARYAN AJAY KUMAR</cp:lastModifiedBy>
  <cp:revision>10</cp:revision>
  <dcterms:created xsi:type="dcterms:W3CDTF">2023-05-29T11:24:07Z</dcterms:created>
  <dcterms:modified xsi:type="dcterms:W3CDTF">2023-05-29T15:04:38Z</dcterms:modified>
</cp:coreProperties>
</file>